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7" r:id="rId7"/>
    <p:sldId id="264" r:id="rId8"/>
    <p:sldId id="263" r:id="rId9"/>
    <p:sldId id="265" r:id="rId10"/>
    <p:sldId id="266" r:id="rId11"/>
    <p:sldId id="268" r:id="rId12"/>
    <p:sldId id="262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4B2C9-5357-4658-982F-8EE17E671090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694EC-589F-409A-9AE1-BE53A8A97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4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94EC-589F-409A-9AE1-BE53A8A97D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2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2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22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785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28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2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42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67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9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7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7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2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3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6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9403" y="881129"/>
            <a:ext cx="8641210" cy="3329581"/>
          </a:xfrm>
        </p:spPr>
        <p:txBody>
          <a:bodyPr/>
          <a:lstStyle/>
          <a:p>
            <a:pPr algn="ctr"/>
            <a:r>
              <a:rPr lang="ru-RU" sz="88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ЕГЭ</a:t>
            </a:r>
            <a:endParaRPr lang="ru-RU" sz="88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338851"/>
              </p:ext>
            </p:extLst>
          </p:nvPr>
        </p:nvGraphicFramePr>
        <p:xfrm>
          <a:off x="162273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Вовсе (не)радостные лица.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Давно (не)спавший старик.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(Не)прекращавшийся в течение суток дождь.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взлюбила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она меня с первого взгляда.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Роман (не)прочитан.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73396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НЕВЗЛЮБИЛА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105335"/>
              </p:ext>
            </p:extLst>
          </p:nvPr>
        </p:nvGraphicFramePr>
        <p:xfrm>
          <a:off x="1286118" y="1763096"/>
          <a:ext cx="9618647" cy="391668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(НЕ)ВНЯТНЫЙ ответ сына вызвал подозрение, и отец вынужден был задать ещё несколько вопросов.</a:t>
                      </a:r>
                    </a:p>
                    <a:p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Василиса вернулась домой, (НЕ)УСПЕВ сделать самого главного: она ничего не узнала о судьбе Андрея.</a:t>
                      </a:r>
                    </a:p>
                    <a:p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Бывшие студенты, в потёртых шинелях, с ещё (НЕ)ЗАЖИВШИМИ ранами, возвращались в свои семьи.</a:t>
                      </a:r>
                    </a:p>
                    <a:p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рассказе И.С. Тургенева «Несчастная» герой говорит о впечатлении, произведённом на него сонатой, которую он прежде (НЕ)СЛЫШАЛ.</a:t>
                      </a:r>
                    </a:p>
                    <a:p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(НЕ)ОСОЗНАВАЯ своего предназначения, герои пьес А.П. Чехова часто проживают свой век бессмысленно.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42873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НЕВНЯТНЫЙ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986669"/>
              </p:ext>
            </p:extLst>
          </p:nvPr>
        </p:nvGraphicFramePr>
        <p:xfrm>
          <a:off x="128611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Друзья, так и (НЕ)ДОЖДАВШИЕСЯ моего звонка, начали волноваться и решили после школы зайти ко мне.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Последняя глава книги (НЕ)ЗАКОНЧЕНА.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Павел Петрович выглядел очень (НЕ)ДОВОЛЬНЫМ.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 канава (НЕ)ГЛУБЖЕ той.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(НЕ)УСПЕВ обдумать свои действия, я бросился ему наперерез.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46470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НЕДОВОЛЬНЫМ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027392"/>
              </p:ext>
            </p:extLst>
          </p:nvPr>
        </p:nvGraphicFramePr>
        <p:xfrm>
          <a:off x="128611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гостиной меня ждал (НЕ)КТО иной, как мой старый приятель.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зале было (НЕ)УБРАНО, некоторые столы и стулья оказались сломаны.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(НЕ)БЕЛЁНЫХ стенах висело множество пожелтевших репродукций известных картин.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(НЕ)РАДОСТНЫМ было утро того дня, а грустным.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Давно (НЕ)ЕЗДИВШИЙ верхом, отец первые полчаса чувствовал себя в седле очень неуверенно.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23353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НЕБЕЛЁ(Е)НЫХ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4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780219"/>
              </p:ext>
            </p:extLst>
          </p:nvPr>
        </p:nvGraphicFramePr>
        <p:xfrm>
          <a:off x="1286118" y="1853248"/>
          <a:ext cx="9618647" cy="40386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шло (НЕ)БЫСТРО и легко, а долго, с множеством согласований и поправок.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Мясо в супе было (НЕ)ДОВАРЕНО, оттого жевалось с трудом и имело странный вкус.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Никак (НЕ)ЗАЖИВАЮЩАЯ рана души его продолжала тихо кровоточить, но никто из окружающих не замечал испытываемой им боли.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(НЕ)СПЕША шли по аллее парка.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Праздник оказался ничуть (НЕ)ВЕСЁЛЫМ, хотя все старались приободрить друг друга.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35005"/>
              </p:ext>
            </p:extLst>
          </p:nvPr>
        </p:nvGraphicFramePr>
        <p:xfrm>
          <a:off x="4266642" y="5988676"/>
          <a:ext cx="3657599" cy="762932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7629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НЕДОВАРЕНО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5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Спасибо</a:t>
            </a:r>
            <a:r>
              <a:rPr lang="en-US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 </a:t>
            </a:r>
            <a:r>
              <a:rPr lang="ru-RU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вам за то, что мы  </a:t>
            </a:r>
            <a:r>
              <a:rPr lang="en-US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#</a:t>
            </a:r>
            <a:r>
              <a:rPr lang="ru-RU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ВМЕСТЕ</a:t>
            </a:r>
            <a:r>
              <a:rPr lang="ru-RU" sz="40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ИДЕМ</a:t>
            </a:r>
            <a:r>
              <a:rPr lang="ru-RU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К</a:t>
            </a:r>
            <a:r>
              <a:rPr lang="ru-RU" sz="40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ЦЕЛИ</a:t>
            </a:r>
            <a:r>
              <a:rPr lang="en-US" sz="40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 </a:t>
            </a:r>
            <a:r>
              <a:rPr lang="ru-RU" sz="4000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!</a:t>
            </a:r>
            <a:endParaRPr lang="ru-RU" sz="40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№8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 smtClean="0">
                <a:solidFill>
                  <a:srgbClr val="92D050"/>
                </a:solidFill>
              </a:rPr>
              <a:t>Установите </a:t>
            </a:r>
            <a:r>
              <a:rPr lang="ru-RU" sz="2400" b="1" dirty="0">
                <a:solidFill>
                  <a:srgbClr val="92D050"/>
                </a:solidFill>
              </a:rPr>
              <a:t>соответствие между грамматическими ошибками и предложениями, в которых они допущены: к каждой позиции первого столбца подберите соответствующую позицию из второго столбца.</a:t>
            </a:r>
            <a:endParaRPr lang="ru-RU" sz="24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106840"/>
              </p:ext>
            </p:extLst>
          </p:nvPr>
        </p:nvGraphicFramePr>
        <p:xfrm>
          <a:off x="184038" y="2363273"/>
          <a:ext cx="11822807" cy="3182457"/>
        </p:xfrm>
        <a:graphic>
          <a:graphicData uri="http://schemas.openxmlformats.org/drawingml/2006/table">
            <a:tbl>
              <a:tblPr/>
              <a:tblGrid>
                <a:gridCol w="3940935"/>
                <a:gridCol w="567495"/>
                <a:gridCol w="7314377"/>
              </a:tblGrid>
              <a:tr h="284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ГРАММАТИЧЕСКИЕ ОШИБКИ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</a:rPr>
                        <a:t>ПРЕДЛОЖЕНИЯ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977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А) нарушение в построении предложения с причастным оборотом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Б) нарушение в построении предложения с несогласованным приложением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В) нарушение связи между подлежащим и сказуемым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Г) ошибка в построении сложного предложения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Д) нарушение видовременной соотнесённости глагольных форм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1) На уроке все, кто прочитал учебник, смог выполнить самостоятельную работу.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2) Вечером мы уже были на туристической базе, которая стояла на берегу моря и занимала почти полпарка.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3) Я не заметил, что был ли кто-нибудь ещё так расстроен, как она.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4) Тех, кто в ХVIII столетии высказал предположение о возможности передачи энергии по проводам, считали фантазёрами.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5) Об истории создания Третьяковской галереи рассказывает Л. Волынский в книге «Лицо времени».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6) Согласно плану операции, мне было поручено уничтожить засевшего снайпера на дереве.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7) Никто не удивился, что он идёт и стал копать вместе с рабочими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8) В журнале «Юности» была опубликована рецензия на новый сборник стихов молодых поэтов.</a:t>
                      </a:r>
                    </a:p>
                    <a:p>
                      <a:pPr algn="just" fontAlgn="t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9) Благодаря душевности, доброте, взаимопониманию родителей в семье всегда царили мир и согласие.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109154"/>
              </p:ext>
            </p:extLst>
          </p:nvPr>
        </p:nvGraphicFramePr>
        <p:xfrm>
          <a:off x="3994709" y="5705340"/>
          <a:ext cx="4201465" cy="1152660"/>
        </p:xfrm>
        <a:graphic>
          <a:graphicData uri="http://schemas.openxmlformats.org/drawingml/2006/table">
            <a:tbl>
              <a:tblPr/>
              <a:tblGrid>
                <a:gridCol w="840293"/>
                <a:gridCol w="840293"/>
                <a:gridCol w="840293"/>
                <a:gridCol w="840293"/>
                <a:gridCol w="840293"/>
              </a:tblGrid>
              <a:tr h="5763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</a:rPr>
                        <a:t>Б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</a:rPr>
                        <a:t>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</a:rPr>
                        <a:t>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3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</a:t>
            </a:r>
            <a:r>
              <a:rPr lang="en-US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2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Самостоятельно подберите сочинительный противительный союз, который должен быть на месте пропуска в третьем предложении текста.</a:t>
            </a:r>
            <a:endParaRPr lang="ru-RU" sz="24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71051"/>
              </p:ext>
            </p:extLst>
          </p:nvPr>
        </p:nvGraphicFramePr>
        <p:xfrm>
          <a:off x="1841679" y="1877696"/>
          <a:ext cx="9090613" cy="377155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090613"/>
              </a:tblGrid>
              <a:tr h="3771559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(1)С появлением компьютера в жизни художника-дизайнера появилась масса преимуществ. (2)Преимущества ясны — достаточно короткий путь от идеи к воплощению, работа без привлечения дополнительных специалистов, доступность оборудования и возможность работы в комфортных условиях, при этом у многих создаётся впечатление, что умная машина сама всё делает, например, творит нечто в стиле Энди </a:t>
                      </a:r>
                      <a:r>
                        <a:rPr lang="ru-RU" sz="2000" b="1" dirty="0" err="1" smtClean="0">
                          <a:effectLst/>
                        </a:rPr>
                        <a:t>Уорхола</a:t>
                      </a:r>
                      <a:r>
                        <a:rPr lang="ru-RU" sz="2000" b="1" dirty="0" smtClean="0">
                          <a:effectLst/>
                        </a:rPr>
                        <a:t>, но в цветовой гамме Рембрандта. (3)&lt;...&gt; компьютер — такой же инструмент для художника, как карандаш или краска, разве что возможностей технических во много раз больше.</a:t>
                      </a:r>
                    </a:p>
                    <a:p>
                      <a:pPr algn="ctr" fontAlgn="ctr"/>
                      <a:endParaRPr lang="ru-RU" sz="12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22079"/>
              </p:ext>
            </p:extLst>
          </p:nvPr>
        </p:nvGraphicFramePr>
        <p:xfrm>
          <a:off x="4200939" y="5738190"/>
          <a:ext cx="3981983" cy="1000539"/>
        </p:xfrm>
        <a:graphic>
          <a:graphicData uri="http://schemas.openxmlformats.org/drawingml/2006/table">
            <a:tbl>
              <a:tblPr/>
              <a:tblGrid>
                <a:gridCol w="1592793"/>
                <a:gridCol w="796397"/>
                <a:gridCol w="1592793"/>
              </a:tblGrid>
              <a:tr h="10005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ЗАТО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ОДНАКО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6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</a:t>
            </a:r>
            <a:r>
              <a:rPr lang="en-US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2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Самостоятельно подберите вводное слово, которое должно быть на месте пропуска во втором предложении текста.</a:t>
            </a:r>
            <a:endParaRPr lang="ru-RU" sz="24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056485"/>
              </p:ext>
            </p:extLst>
          </p:nvPr>
        </p:nvGraphicFramePr>
        <p:xfrm>
          <a:off x="1815921" y="2009546"/>
          <a:ext cx="9090613" cy="324090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090613"/>
              </a:tblGrid>
              <a:tr h="324090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(1)Бактерии поистине вездесущи. (2)&lt;...&gt;,в воздухе и воде, в любом комочке почвы и в каждом живом организме обитают тысячи, а то и миллионы бактерий. (3)Их удаётся обнаружить в верхних слоях атмосферы на высоте нескольких десятков километров и в глубоких подземных скважинах; в кипящих вулканических источниках и в толще антарктических ледников.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79544"/>
              </p:ext>
            </p:extLst>
          </p:nvPr>
        </p:nvGraphicFramePr>
        <p:xfrm>
          <a:off x="2884869" y="5738190"/>
          <a:ext cx="7070500" cy="1000539"/>
        </p:xfrm>
        <a:graphic>
          <a:graphicData uri="http://schemas.openxmlformats.org/drawingml/2006/table">
            <a:tbl>
              <a:tblPr/>
              <a:tblGrid>
                <a:gridCol w="2828199"/>
                <a:gridCol w="1414102"/>
                <a:gridCol w="2828199"/>
              </a:tblGrid>
              <a:tr h="10005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ДЕЙСТВИТЕЛЬНО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ТАК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НАПРИМЕР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94946"/>
              </p:ext>
            </p:extLst>
          </p:nvPr>
        </p:nvGraphicFramePr>
        <p:xfrm>
          <a:off x="1550135" y="2009546"/>
          <a:ext cx="9090613" cy="34290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090613"/>
              </a:tblGrid>
              <a:tr h="324090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Глубина идеи в романе (не)</a:t>
                      </a:r>
                      <a:r>
                        <a:rPr lang="ru-RU" sz="2000" b="1" dirty="0" err="1" smtClean="0">
                          <a:effectLst/>
                        </a:rPr>
                        <a:t>разрывно</a:t>
                      </a:r>
                      <a:r>
                        <a:rPr lang="ru-RU" sz="2000" b="1" dirty="0" smtClean="0">
                          <a:effectLst/>
                        </a:rPr>
                        <a:t> сочетается с художественностью.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(Не)каждый может точно сформулировать свою мысль.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Князя Андрея раздражал холодный, (не)пропускающий в душу взгляд Сперанского.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Коль нет цветов среди зимы, так и грустить о них (не)надо.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</a:rPr>
                        <a:t>Ребенок как ни в чем (не)бывало заснул неодолимым сном.</a:t>
                      </a:r>
                      <a:endParaRPr lang="ru-RU" sz="12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65801"/>
              </p:ext>
            </p:extLst>
          </p:nvPr>
        </p:nvGraphicFramePr>
        <p:xfrm>
          <a:off x="4430334" y="5705341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НЕРАЗРЫВНО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0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472044"/>
              </p:ext>
            </p:extLst>
          </p:nvPr>
        </p:nvGraphicFramePr>
        <p:xfrm>
          <a:off x="162273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Еще (НЕ)ВИДИМОЕ глазом солнце раскинуло по небу прозрачный веер солнечных лучей.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ведь (НЕ)КОМУ пожаловаться!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бредем по дорожкам, где (НЕ)КОШЕНА трава.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(Не)с кого спрашивать, когда сам виноват.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Голос Пушкина никогда (НЕ)ПЕРЕСТАВАЛ звучать в русской поэзии.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14607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НЕКОМУ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84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071348"/>
              </p:ext>
            </p:extLst>
          </p:nvPr>
        </p:nvGraphicFramePr>
        <p:xfrm>
          <a:off x="128611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лугах стояла ещё (не)кошенная трава.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(Не)слыша звуков визжавших со всех сторон пуль, Пьер подъехал к полю.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России (не)было того среднего класса, который в Европе «соединял» аристократию и простонародье.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Войско саксов умело скрывалось в (не)проходимых лесах и болотах.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Ядро зажужжало и пролетело над ними, (не)сделав никакого вреда.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61646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НЕПРОХОДИМЫХ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65752"/>
              </p:ext>
            </p:extLst>
          </p:nvPr>
        </p:nvGraphicFramePr>
        <p:xfrm>
          <a:off x="1286118" y="2009546"/>
          <a:ext cx="9618647" cy="347875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478754">
                <a:tc>
                  <a:txBody>
                    <a:bodyPr/>
                    <a:lstStyle/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вышел, (НЕ)СМОТРЯ на нас.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далеко (НЕ)ВСЕГДА следовал прямой и скорый.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(НЕ)СПАВШЕГО уже несколько ночей Алешу клонило ко сну.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знали, что она (НЕ)ВИНОВНА.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чаще шли обложные дожди, (НЕ)ПРЕКРАЩАЮЩИЕСЯ иной раз целые сутки.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01835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НЕВИНОВНА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Задание №13</a:t>
            </a:r>
            <a:r>
              <a:rPr lang="ru-RU" b="1" dirty="0" smtClean="0">
                <a:solidFill>
                  <a:srgbClr val="92D050"/>
                </a:solidFill>
              </a:rPr>
              <a:t/>
            </a:r>
            <a:br>
              <a:rPr lang="ru-RU" b="1" dirty="0" smtClean="0">
                <a:solidFill>
                  <a:srgbClr val="92D050"/>
                </a:solidFill>
              </a:rPr>
            </a:br>
            <a:r>
              <a:rPr lang="ru-RU" sz="2400" b="1" dirty="0">
                <a:solidFill>
                  <a:srgbClr val="92D050"/>
                </a:solidFill>
              </a:rPr>
              <a:t>Определите предложение, в котором НЕ со словом пишется СЛИТНО. Раскройте скобки и выпишите это слово.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595901"/>
              </p:ext>
            </p:extLst>
          </p:nvPr>
        </p:nvGraphicFramePr>
        <p:xfrm>
          <a:off x="1622738" y="1853248"/>
          <a:ext cx="9618647" cy="37762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18647"/>
              </a:tblGrid>
              <a:tr h="3776278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(НЕ)НАШЕЛСЯ, что сказать.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 мои были (НЕ)РАССЛЫШАНЫ.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удивленно поводил вокруг глазами, точно (НЕ)ПОНИМАЯ, что с ним произошло.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Ее лицо было (НЕ)ПРОНИЦАЕМО.</a:t>
                      </a:r>
                    </a:p>
                    <a:p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Багратион оглядел свиту ничего (НЕ)ВЫРАЖАЮЩИМИ глазами.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27228"/>
              </p:ext>
            </p:extLst>
          </p:nvPr>
        </p:nvGraphicFramePr>
        <p:xfrm>
          <a:off x="4266642" y="5782614"/>
          <a:ext cx="3657599" cy="968994"/>
        </p:xfrm>
        <a:graphic>
          <a:graphicData uri="http://schemas.openxmlformats.org/drawingml/2006/table">
            <a:tbl>
              <a:tblPr/>
              <a:tblGrid>
                <a:gridCol w="3657599"/>
              </a:tblGrid>
              <a:tr h="9689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</a:rPr>
                        <a:t>НЕПРОНИЦАЕМО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84432" y="2009546"/>
            <a:ext cx="41101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7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866</Words>
  <Application>Microsoft Office PowerPoint</Application>
  <PresentationFormat>Широкоэкранный</PresentationFormat>
  <Paragraphs>165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Segoe Print</vt:lpstr>
      <vt:lpstr>Verdana</vt:lpstr>
      <vt:lpstr>Wingdings 3</vt:lpstr>
      <vt:lpstr>Ион</vt:lpstr>
      <vt:lpstr>ЕГЭ</vt:lpstr>
      <vt:lpstr>Задание №8 Установите соответствие между грамматическими ошибками и предложениями, в которых они допущены: к каждой позиции первого столбца подберите соответствующую позицию из второго столбца.</vt:lpstr>
      <vt:lpstr>Задание №2 Самостоятельно подберите сочинительный противительный союз, который должен быть на месте пропуска в третьем предложении текста.</vt:lpstr>
      <vt:lpstr>Задание №2 Самостоятельно подберите вводное слово, которое должно быть на месте пропуска во втором предложении текста.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Задание №13 Определите предложение, в котором НЕ со словом пишется СЛИТНО. Раскройте скобки и выпишите это слово.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</dc:title>
  <dc:creator>user</dc:creator>
  <cp:lastModifiedBy>user</cp:lastModifiedBy>
  <cp:revision>2</cp:revision>
  <dcterms:created xsi:type="dcterms:W3CDTF">2020-05-25T20:22:31Z</dcterms:created>
  <dcterms:modified xsi:type="dcterms:W3CDTF">2020-05-25T21:41:37Z</dcterms:modified>
</cp:coreProperties>
</file>